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4" r:id="rId2"/>
    <p:sldMasterId id="2147483672" r:id="rId3"/>
  </p:sldMasterIdLst>
  <p:notesMasterIdLst>
    <p:notesMasterId r:id="rId15"/>
  </p:notesMasterIdLst>
  <p:handoutMasterIdLst>
    <p:handoutMasterId r:id="rId16"/>
  </p:handoutMasterIdLst>
  <p:sldIdLst>
    <p:sldId id="291" r:id="rId4"/>
    <p:sldId id="294" r:id="rId5"/>
    <p:sldId id="295" r:id="rId6"/>
    <p:sldId id="308" r:id="rId7"/>
    <p:sldId id="296" r:id="rId8"/>
    <p:sldId id="311" r:id="rId9"/>
    <p:sldId id="312" r:id="rId10"/>
    <p:sldId id="297" r:id="rId11"/>
    <p:sldId id="314" r:id="rId12"/>
    <p:sldId id="313" r:id="rId13"/>
    <p:sldId id="315" r:id="rId14"/>
  </p:sldIdLst>
  <p:sldSz cx="12192000" cy="6858000"/>
  <p:notesSz cx="68580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4882"/>
    <a:srgbClr val="F7F7F7"/>
    <a:srgbClr val="387157"/>
    <a:srgbClr val="397359"/>
    <a:srgbClr val="16AD5D"/>
    <a:srgbClr val="BEDF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62" autoAdjust="0"/>
    <p:restoredTop sz="81134" autoAdjust="0"/>
  </p:normalViewPr>
  <p:slideViewPr>
    <p:cSldViewPr snapToGrid="0">
      <p:cViewPr varScale="1">
        <p:scale>
          <a:sx n="67" d="100"/>
          <a:sy n="67" d="100"/>
        </p:scale>
        <p:origin x="948" y="78"/>
      </p:cViewPr>
      <p:guideLst/>
    </p:cSldViewPr>
  </p:slideViewPr>
  <p:notesTextViewPr>
    <p:cViewPr>
      <p:scale>
        <a:sx n="1" d="1"/>
        <a:sy n="1" d="1"/>
      </p:scale>
      <p:origin x="0" y="0"/>
    </p:cViewPr>
  </p:notesTextViewPr>
  <p:notesViewPr>
    <p:cSldViewPr snapToGrid="0">
      <p:cViewPr varScale="1">
        <p:scale>
          <a:sx n="87" d="100"/>
          <a:sy n="87" d="100"/>
        </p:scale>
        <p:origin x="3762"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42107DF0-B696-4B29-BE76-B8A416C83AA0}" type="datetimeFigureOut">
              <a:rPr lang="en-US" smtClean="0"/>
              <a:t>11/30/2017</a:t>
            </a:fld>
            <a:endParaRPr lang="en-US"/>
          </a:p>
        </p:txBody>
      </p:sp>
      <p:sp>
        <p:nvSpPr>
          <p:cNvPr id="4" name="Footer Placeholder 3"/>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A8240AC0-0FA9-4453-8FBF-FD7C6B91DFD2}" type="slidenum">
              <a:rPr lang="en-US" smtClean="0"/>
              <a:t>‹#›</a:t>
            </a:fld>
            <a:endParaRPr lang="en-US"/>
          </a:p>
        </p:txBody>
      </p:sp>
    </p:spTree>
    <p:extLst>
      <p:ext uri="{BB962C8B-B14F-4D97-AF65-F5344CB8AC3E}">
        <p14:creationId xmlns:p14="http://schemas.microsoft.com/office/powerpoint/2010/main" val="193766822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g>
</file>

<file path=ppt/media/image13.jpeg>
</file>

<file path=ppt/media/image2.png>
</file>

<file path=ppt/media/image4.png>
</file>

<file path=ppt/media/image5.png>
</file>

<file path=ppt/media/image6.png>
</file>

<file path=ppt/media/image7.png>
</file>

<file path=ppt/media/image8.png>
</file>

<file path=ppt/media/image9.png>
</file>

<file path=ppt/media/media1.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6643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66434"/>
          </a:xfrm>
          <a:prstGeom prst="rect">
            <a:avLst/>
          </a:prstGeom>
        </p:spPr>
        <p:txBody>
          <a:bodyPr vert="horz" lIns="91440" tIns="45720" rIns="91440" bIns="45720" rtlCol="0"/>
          <a:lstStyle>
            <a:lvl1pPr algn="r">
              <a:defRPr sz="1200"/>
            </a:lvl1pPr>
          </a:lstStyle>
          <a:p>
            <a:fld id="{EE7592A4-F078-44AD-A232-E1CE4A857735}" type="datetimeFigureOut">
              <a:rPr lang="en-US" smtClean="0"/>
              <a:t>11/30/2017</a:t>
            </a:fld>
            <a:endParaRPr lang="en-US"/>
          </a:p>
        </p:txBody>
      </p:sp>
      <p:sp>
        <p:nvSpPr>
          <p:cNvPr id="4" name="Slide Image Placeholder 3"/>
          <p:cNvSpPr>
            <a:spLocks noGrp="1" noRot="1" noChangeAspect="1"/>
          </p:cNvSpPr>
          <p:nvPr>
            <p:ph type="sldImg" idx="2"/>
          </p:nvPr>
        </p:nvSpPr>
        <p:spPr>
          <a:xfrm>
            <a:off x="6413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892"/>
            <a:ext cx="5486400" cy="366045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71800" cy="46643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967"/>
            <a:ext cx="2971800" cy="466433"/>
          </a:xfrm>
          <a:prstGeom prst="rect">
            <a:avLst/>
          </a:prstGeom>
        </p:spPr>
        <p:txBody>
          <a:bodyPr vert="horz" lIns="91440" tIns="45720" rIns="91440" bIns="45720" rtlCol="0" anchor="b"/>
          <a:lstStyle>
            <a:lvl1pPr algn="r">
              <a:defRPr sz="1200"/>
            </a:lvl1pPr>
          </a:lstStyle>
          <a:p>
            <a:fld id="{44FFDECD-DA23-4934-81DE-C5ADBA559E53}" type="slidenum">
              <a:rPr lang="en-US" smtClean="0"/>
              <a:t>‹#›</a:t>
            </a:fld>
            <a:endParaRPr lang="en-US"/>
          </a:p>
        </p:txBody>
      </p:sp>
    </p:spTree>
    <p:extLst>
      <p:ext uri="{BB962C8B-B14F-4D97-AF65-F5344CB8AC3E}">
        <p14:creationId xmlns:p14="http://schemas.microsoft.com/office/powerpoint/2010/main" val="1468607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4FFDECD-DA23-4934-81DE-C5ADBA559E53}" type="slidenum">
              <a:rPr lang="en-US" smtClean="0"/>
              <a:t>1</a:t>
            </a:fld>
            <a:endParaRPr lang="en-US"/>
          </a:p>
        </p:txBody>
      </p:sp>
    </p:spTree>
    <p:extLst>
      <p:ext uri="{BB962C8B-B14F-4D97-AF65-F5344CB8AC3E}">
        <p14:creationId xmlns:p14="http://schemas.microsoft.com/office/powerpoint/2010/main" val="2256894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Common commercial limbs are controlled with electromyography (EMG) signals….they also lack tactile sensors</a:t>
            </a:r>
          </a:p>
        </p:txBody>
      </p:sp>
      <p:sp>
        <p:nvSpPr>
          <p:cNvPr id="4" name="Slide Number Placeholder 3"/>
          <p:cNvSpPr>
            <a:spLocks noGrp="1"/>
          </p:cNvSpPr>
          <p:nvPr>
            <p:ph type="sldNum" sz="quarter" idx="10"/>
          </p:nvPr>
        </p:nvSpPr>
        <p:spPr/>
        <p:txBody>
          <a:bodyPr/>
          <a:lstStyle/>
          <a:p>
            <a:fld id="{44FFDECD-DA23-4934-81DE-C5ADBA559E53}" type="slidenum">
              <a:rPr lang="en-US" smtClean="0"/>
              <a:t>2</a:t>
            </a:fld>
            <a:endParaRPr lang="en-US"/>
          </a:p>
        </p:txBody>
      </p:sp>
    </p:spTree>
    <p:extLst>
      <p:ext uri="{BB962C8B-B14F-4D97-AF65-F5344CB8AC3E}">
        <p14:creationId xmlns:p14="http://schemas.microsoft.com/office/powerpoint/2010/main" val="2015506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tactile feedback</a:t>
            </a:r>
          </a:p>
        </p:txBody>
      </p:sp>
      <p:sp>
        <p:nvSpPr>
          <p:cNvPr id="4" name="Slide Number Placeholder 3"/>
          <p:cNvSpPr>
            <a:spLocks noGrp="1"/>
          </p:cNvSpPr>
          <p:nvPr>
            <p:ph type="sldNum" sz="quarter" idx="10"/>
          </p:nvPr>
        </p:nvSpPr>
        <p:spPr/>
        <p:txBody>
          <a:bodyPr/>
          <a:lstStyle/>
          <a:p>
            <a:fld id="{44FFDECD-DA23-4934-81DE-C5ADBA559E53}" type="slidenum">
              <a:rPr lang="en-US" smtClean="0"/>
              <a:t>3</a:t>
            </a:fld>
            <a:endParaRPr lang="en-US"/>
          </a:p>
        </p:txBody>
      </p:sp>
    </p:spTree>
    <p:extLst>
      <p:ext uri="{BB962C8B-B14F-4D97-AF65-F5344CB8AC3E}">
        <p14:creationId xmlns:p14="http://schemas.microsoft.com/office/powerpoint/2010/main" val="1320759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 our goal is to incorporate targeted nerve stimulation with the known effects of perception and the neuromorphic representation of touch to continue improving how amputees use their prostheses and make them more intuitive and functional. </a:t>
            </a:r>
          </a:p>
        </p:txBody>
      </p:sp>
      <p:sp>
        <p:nvSpPr>
          <p:cNvPr id="4" name="Slide Number Placeholder 3"/>
          <p:cNvSpPr>
            <a:spLocks noGrp="1"/>
          </p:cNvSpPr>
          <p:nvPr>
            <p:ph type="sldNum" sz="quarter" idx="10"/>
          </p:nvPr>
        </p:nvSpPr>
        <p:spPr/>
        <p:txBody>
          <a:bodyPr/>
          <a:lstStyle/>
          <a:p>
            <a:fld id="{44FFDECD-DA23-4934-81DE-C5ADBA559E53}" type="slidenum">
              <a:rPr lang="en-US" smtClean="0"/>
              <a:t>4</a:t>
            </a:fld>
            <a:endParaRPr lang="en-US"/>
          </a:p>
        </p:txBody>
      </p:sp>
    </p:spTree>
    <p:extLst>
      <p:ext uri="{BB962C8B-B14F-4D97-AF65-F5344CB8AC3E}">
        <p14:creationId xmlns:p14="http://schemas.microsoft.com/office/powerpoint/2010/main" val="673473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how the hand is controlled	</a:t>
            </a:r>
          </a:p>
        </p:txBody>
      </p:sp>
      <p:sp>
        <p:nvSpPr>
          <p:cNvPr id="4" name="Slide Number Placeholder 3"/>
          <p:cNvSpPr>
            <a:spLocks noGrp="1"/>
          </p:cNvSpPr>
          <p:nvPr>
            <p:ph type="sldNum" sz="quarter" idx="10"/>
          </p:nvPr>
        </p:nvSpPr>
        <p:spPr/>
        <p:txBody>
          <a:bodyPr/>
          <a:lstStyle/>
          <a:p>
            <a:fld id="{44FFDECD-DA23-4934-81DE-C5ADBA559E53}" type="slidenum">
              <a:rPr lang="en-US" smtClean="0"/>
              <a:t>7</a:t>
            </a:fld>
            <a:endParaRPr lang="en-US"/>
          </a:p>
        </p:txBody>
      </p:sp>
    </p:spTree>
    <p:extLst>
      <p:ext uri="{BB962C8B-B14F-4D97-AF65-F5344CB8AC3E}">
        <p14:creationId xmlns:p14="http://schemas.microsoft.com/office/powerpoint/2010/main" val="11004571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these sensors can interface with the prosthesis controller to provide feedback and improve grasping</a:t>
            </a:r>
          </a:p>
        </p:txBody>
      </p:sp>
      <p:sp>
        <p:nvSpPr>
          <p:cNvPr id="4" name="Slide Number Placeholder 3"/>
          <p:cNvSpPr>
            <a:spLocks noGrp="1"/>
          </p:cNvSpPr>
          <p:nvPr>
            <p:ph type="sldNum" sz="quarter" idx="10"/>
          </p:nvPr>
        </p:nvSpPr>
        <p:spPr/>
        <p:txBody>
          <a:bodyPr/>
          <a:lstStyle/>
          <a:p>
            <a:fld id="{44FFDECD-DA23-4934-81DE-C5ADBA559E53}" type="slidenum">
              <a:rPr lang="en-US" smtClean="0"/>
              <a:t>10</a:t>
            </a:fld>
            <a:endParaRPr lang="en-US"/>
          </a:p>
        </p:txBody>
      </p:sp>
    </p:spTree>
    <p:extLst>
      <p:ext uri="{BB962C8B-B14F-4D97-AF65-F5344CB8AC3E}">
        <p14:creationId xmlns:p14="http://schemas.microsoft.com/office/powerpoint/2010/main" val="2293541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4FFDECD-DA23-4934-81DE-C5ADBA559E53}" type="slidenum">
              <a:rPr lang="en-US" smtClean="0"/>
              <a:t>11</a:t>
            </a:fld>
            <a:endParaRPr lang="en-US"/>
          </a:p>
        </p:txBody>
      </p:sp>
    </p:spTree>
    <p:extLst>
      <p:ext uri="{BB962C8B-B14F-4D97-AF65-F5344CB8AC3E}">
        <p14:creationId xmlns:p14="http://schemas.microsoft.com/office/powerpoint/2010/main" val="12683576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52500"/>
            <a:ext cx="9144000" cy="2557463"/>
          </a:xfrm>
          <a:prstGeom prst="rect">
            <a:avLst/>
          </a:prstGeo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2805737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2918193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18057278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467654"/>
            <a:ext cx="9144000" cy="2557463"/>
          </a:xfrm>
          <a:prstGeom prst="rect">
            <a:avLst/>
          </a:prstGeo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4117192"/>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33712600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927100"/>
          </a:xfrm>
          <a:prstGeom prst="rect">
            <a:avLst/>
          </a:prstGeom>
        </p:spPr>
        <p:txBody>
          <a:bodyPr anchor="ctr"/>
          <a:lstStyle>
            <a:lvl1pPr algn="l">
              <a:defRPr>
                <a:solidFill>
                  <a:schemeClr val="bg1"/>
                </a:solidFill>
                <a:latin typeface="Garamond" panose="02020404030301010803" pitchFamily="18" charset="0"/>
              </a:defRPr>
            </a:lvl1pPr>
          </a:lstStyle>
          <a:p>
            <a:r>
              <a:rPr lang="en-US"/>
              <a:t>Click to edit Master title style</a:t>
            </a:r>
            <a:endParaRPr lang="en-US" dirty="0"/>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42490619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27796389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14487351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38776434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34650972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3877025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1287479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927100"/>
          </a:xfrm>
          <a:prstGeom prst="rect">
            <a:avLst/>
          </a:prstGeom>
        </p:spPr>
        <p:txBody>
          <a:bodyPr anchor="ctr"/>
          <a:lstStyle>
            <a:lvl1pPr algn="l">
              <a:defRPr>
                <a:solidFill>
                  <a:schemeClr val="bg1"/>
                </a:solidFill>
                <a:latin typeface="Garamond" panose="02020404030301010803" pitchFamily="18" charset="0"/>
              </a:defRPr>
            </a:lvl1pPr>
          </a:lstStyle>
          <a:p>
            <a:r>
              <a:rPr lang="en-US"/>
              <a:t>Click to edit Master title style</a:t>
            </a:r>
            <a:endParaRPr lang="en-US" dirty="0"/>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7014058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41483078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642274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12541730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F3BD33B-CA69-4F3A-B87C-46BD9E6D63B5}"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14249645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3BD33B-CA69-4F3A-B87C-46BD9E6D63B5}"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42232605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F3BD33B-CA69-4F3A-B87C-46BD9E6D63B5}"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115168169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F3BD33B-CA69-4F3A-B87C-46BD9E6D63B5}" type="datetimeFigureOut">
              <a:rPr lang="en-US" smtClean="0"/>
              <a:t>11/30/2017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10731772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F3BD33B-CA69-4F3A-B87C-46BD9E6D63B5}" type="datetimeFigureOut">
              <a:rPr lang="en-US" smtClean="0"/>
              <a:t>11/30/2017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27391918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F3BD33B-CA69-4F3A-B87C-46BD9E6D63B5}" type="datetimeFigureOut">
              <a:rPr lang="en-US" smtClean="0"/>
              <a:t>11/30/2017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38592848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3BD33B-CA69-4F3A-B87C-46BD9E6D63B5}" type="datetimeFigureOut">
              <a:rPr lang="en-US" smtClean="0"/>
              <a:t>11/30/2017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1681741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1326009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F3BD33B-CA69-4F3A-B87C-46BD9E6D63B5}" type="datetimeFigureOut">
              <a:rPr lang="en-US" smtClean="0"/>
              <a:t>11/30/2017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35011996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F3BD33B-CA69-4F3A-B87C-46BD9E6D63B5}" type="datetimeFigureOut">
              <a:rPr lang="en-US" smtClean="0"/>
              <a:t>11/30/2017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104014886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3BD33B-CA69-4F3A-B87C-46BD9E6D63B5}"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35456235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3BD33B-CA69-4F3A-B87C-46BD9E6D63B5}"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D5B4-9D6D-4956-B8E0-5237E6792D44}" type="slidenum">
              <a:rPr lang="en-US" smtClean="0"/>
              <a:t>‹#›</a:t>
            </a:fld>
            <a:endParaRPr lang="en-US"/>
          </a:p>
        </p:txBody>
      </p:sp>
    </p:spTree>
    <p:extLst>
      <p:ext uri="{BB962C8B-B14F-4D97-AF65-F5344CB8AC3E}">
        <p14:creationId xmlns:p14="http://schemas.microsoft.com/office/powerpoint/2010/main" val="2253280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770905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2214852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1295891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1269244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1960762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64979FEC-84BD-4E5B-8418-771165A78EB2}" type="datetimeFigureOut">
              <a:rPr lang="en-US" smtClean="0"/>
              <a:t>11/30/2017</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D0E9C1B-A676-48E1-BC9C-DAE19EFF56A9}" type="slidenum">
              <a:rPr lang="en-US" smtClean="0"/>
              <a:t>‹#›</a:t>
            </a:fld>
            <a:endParaRPr lang="en-US"/>
          </a:p>
        </p:txBody>
      </p:sp>
    </p:spTree>
    <p:extLst>
      <p:ext uri="{BB962C8B-B14F-4D97-AF65-F5344CB8AC3E}">
        <p14:creationId xmlns:p14="http://schemas.microsoft.com/office/powerpoint/2010/main" val="2446915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1"/>
            <a:ext cx="12192000" cy="923615"/>
          </a:xfrm>
          <a:prstGeom prst="rect">
            <a:avLst/>
          </a:prstGeom>
          <a:solidFill>
            <a:srgbClr val="1C488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 xmlns:a16="http://schemas.microsoft.com/office/drawing/2014/main" id="{BA1DD76E-63CA-4064-B080-46D952D7353C}"/>
              </a:ext>
            </a:extLst>
          </p:cNvPr>
          <p:cNvPicPr>
            <a:picLocks noChangeAspect="1"/>
          </p:cNvPicPr>
          <p:nvPr userDrawn="1"/>
        </p:nvPicPr>
        <p:blipFill rotWithShape="1">
          <a:blip r:embed="rId13" cstate="print">
            <a:extLst>
              <a:ext uri="{28A0092B-C50C-407E-A947-70E740481C1C}">
                <a14:useLocalDpi xmlns:a14="http://schemas.microsoft.com/office/drawing/2010/main" val="0"/>
              </a:ext>
            </a:extLst>
          </a:blip>
          <a:srcRect l="40362" t="18471" r="38112" b="46752"/>
          <a:stretch/>
        </p:blipFill>
        <p:spPr>
          <a:xfrm>
            <a:off x="11292408" y="-52033"/>
            <a:ext cx="891129" cy="941782"/>
          </a:xfrm>
          <a:prstGeom prst="rect">
            <a:avLst/>
          </a:prstGeom>
        </p:spPr>
      </p:pic>
      <p:cxnSp>
        <p:nvCxnSpPr>
          <p:cNvPr id="7" name="Straight Connector 6"/>
          <p:cNvCxnSpPr/>
          <p:nvPr userDrawn="1"/>
        </p:nvCxnSpPr>
        <p:spPr>
          <a:xfrm>
            <a:off x="0" y="923616"/>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84216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1"/>
            <a:ext cx="12192000" cy="1428749"/>
          </a:xfrm>
          <a:prstGeom prst="rect">
            <a:avLst/>
          </a:prstGeom>
          <a:solidFill>
            <a:srgbClr val="1C488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Garamond" panose="02020404030301010803" pitchFamily="18" charset="0"/>
            </a:endParaRPr>
          </a:p>
        </p:txBody>
      </p:sp>
      <p:pic>
        <p:nvPicPr>
          <p:cNvPr id="9" name="Picture 8">
            <a:extLst>
              <a:ext uri="{FF2B5EF4-FFF2-40B4-BE49-F238E27FC236}">
                <a16:creationId xmlns="" xmlns:a16="http://schemas.microsoft.com/office/drawing/2014/main" id="{7CDCF1C9-1C96-4748-B09B-C706AC2A82E9}"/>
              </a:ext>
            </a:extLst>
          </p:cNvPr>
          <p:cNvPicPr>
            <a:picLocks noChangeAspect="1"/>
          </p:cNvPicPr>
          <p:nvPr userDrawn="1"/>
        </p:nvPicPr>
        <p:blipFill rotWithShape="1">
          <a:blip r:embed="rId13" cstate="print">
            <a:extLst>
              <a:ext uri="{28A0092B-C50C-407E-A947-70E740481C1C}">
                <a14:useLocalDpi xmlns:a14="http://schemas.microsoft.com/office/drawing/2010/main" val="0"/>
              </a:ext>
            </a:extLst>
          </a:blip>
          <a:srcRect l="40362" t="18471" r="38112" b="46752"/>
          <a:stretch/>
        </p:blipFill>
        <p:spPr>
          <a:xfrm>
            <a:off x="11184741" y="255873"/>
            <a:ext cx="891129" cy="941782"/>
          </a:xfrm>
          <a:prstGeom prst="rect">
            <a:avLst/>
          </a:prstGeom>
        </p:spPr>
      </p:pic>
      <p:cxnSp>
        <p:nvCxnSpPr>
          <p:cNvPr id="7" name="Straight Connector 6"/>
          <p:cNvCxnSpPr/>
          <p:nvPr userDrawn="1"/>
        </p:nvCxnSpPr>
        <p:spPr>
          <a:xfrm>
            <a:off x="0" y="1438770"/>
            <a:ext cx="1219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3374987" y="231095"/>
            <a:ext cx="5442026" cy="966560"/>
          </a:xfrm>
          <a:prstGeom prst="rect">
            <a:avLst/>
          </a:prstGeom>
        </p:spPr>
      </p:pic>
    </p:spTree>
    <p:extLst>
      <p:ext uri="{BB962C8B-B14F-4D97-AF65-F5344CB8AC3E}">
        <p14:creationId xmlns:p14="http://schemas.microsoft.com/office/powerpoint/2010/main" val="366047482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3BD33B-CA69-4F3A-B87C-46BD9E6D63B5}" type="datetimeFigureOut">
              <a:rPr lang="en-US" smtClean="0"/>
              <a:t>11/30/2017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42D5B4-9D6D-4956-B8E0-5237E6792D44}" type="slidenum">
              <a:rPr lang="en-US" smtClean="0"/>
              <a:t>‹#›</a:t>
            </a:fld>
            <a:endParaRPr lang="en-US"/>
          </a:p>
        </p:txBody>
      </p:sp>
    </p:spTree>
    <p:extLst>
      <p:ext uri="{BB962C8B-B14F-4D97-AF65-F5344CB8AC3E}">
        <p14:creationId xmlns:p14="http://schemas.microsoft.com/office/powerpoint/2010/main" val="179379227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C4882"/>
        </a:solidFill>
        <a:effectLst/>
      </p:bgPr>
    </p:bg>
    <p:spTree>
      <p:nvGrpSpPr>
        <p:cNvPr id="1" name=""/>
        <p:cNvGrpSpPr/>
        <p:nvPr/>
      </p:nvGrpSpPr>
      <p:grpSpPr>
        <a:xfrm>
          <a:off x="0" y="0"/>
          <a:ext cx="0" cy="0"/>
          <a:chOff x="0" y="0"/>
          <a:chExt cx="0" cy="0"/>
        </a:xfrm>
      </p:grpSpPr>
      <p:sp>
        <p:nvSpPr>
          <p:cNvPr id="8" name="TextBox 7"/>
          <p:cNvSpPr txBox="1"/>
          <p:nvPr/>
        </p:nvSpPr>
        <p:spPr>
          <a:xfrm>
            <a:off x="640063" y="2430007"/>
            <a:ext cx="10489991" cy="2185214"/>
          </a:xfrm>
          <a:prstGeom prst="rect">
            <a:avLst/>
          </a:prstGeom>
          <a:noFill/>
        </p:spPr>
        <p:txBody>
          <a:bodyPr wrap="square" rtlCol="0">
            <a:spAutoFit/>
          </a:bodyPr>
          <a:lstStyle/>
          <a:p>
            <a:r>
              <a:rPr lang="en-US" sz="4800" b="1" dirty="0" err="1">
                <a:solidFill>
                  <a:schemeClr val="bg1"/>
                </a:solidFill>
                <a:cs typeface="Arial" panose="020B0604020202020204" pitchFamily="34" charset="0"/>
              </a:rPr>
              <a:t>Neuroengineering</a:t>
            </a:r>
            <a:r>
              <a:rPr lang="en-US" sz="4800" b="1" dirty="0">
                <a:solidFill>
                  <a:schemeClr val="bg1"/>
                </a:solidFill>
                <a:cs typeface="Arial" panose="020B0604020202020204" pitchFamily="34" charset="0"/>
              </a:rPr>
              <a:t> &amp; Biomedical Instrumentation Lab</a:t>
            </a:r>
          </a:p>
          <a:p>
            <a:pPr marL="571500" indent="-571500">
              <a:buFont typeface="Arial" panose="020B0604020202020204" pitchFamily="34" charset="0"/>
              <a:buChar char="•"/>
            </a:pPr>
            <a:r>
              <a:rPr lang="en-US" sz="4000" b="1" dirty="0">
                <a:solidFill>
                  <a:schemeClr val="bg1"/>
                </a:solidFill>
                <a:cs typeface="Arial" panose="020B0604020202020204" pitchFamily="34" charset="0"/>
              </a:rPr>
              <a:t>Brain Computer Interfaces &amp; </a:t>
            </a:r>
            <a:r>
              <a:rPr lang="en-US" sz="4000" b="1" dirty="0" err="1">
                <a:solidFill>
                  <a:schemeClr val="bg1"/>
                </a:solidFill>
                <a:cs typeface="Arial" panose="020B0604020202020204" pitchFamily="34" charset="0"/>
              </a:rPr>
              <a:t>Neuroprostheses</a:t>
            </a:r>
            <a:endParaRPr lang="en-US" sz="3600" b="1" dirty="0">
              <a:solidFill>
                <a:schemeClr val="bg1"/>
              </a:solidFill>
              <a:cs typeface="Arial" panose="020B0604020202020204" pitchFamily="34" charset="0"/>
            </a:endParaRPr>
          </a:p>
        </p:txBody>
      </p:sp>
      <p:sp>
        <p:nvSpPr>
          <p:cNvPr id="5" name="TextBox 4"/>
          <p:cNvSpPr txBox="1"/>
          <p:nvPr/>
        </p:nvSpPr>
        <p:spPr>
          <a:xfrm>
            <a:off x="508883" y="5034680"/>
            <a:ext cx="11021130" cy="1200329"/>
          </a:xfrm>
          <a:prstGeom prst="rect">
            <a:avLst/>
          </a:prstGeom>
          <a:noFill/>
        </p:spPr>
        <p:txBody>
          <a:bodyPr wrap="square" rtlCol="0">
            <a:spAutoFit/>
          </a:bodyPr>
          <a:lstStyle/>
          <a:p>
            <a:r>
              <a:rPr lang="en-US" sz="2400" dirty="0">
                <a:solidFill>
                  <a:schemeClr val="bg1"/>
                </a:solidFill>
                <a:cs typeface="Arial" panose="020B0604020202020204" pitchFamily="34" charset="0"/>
              </a:rPr>
              <a:t>Dr. Nitish Thakor</a:t>
            </a:r>
          </a:p>
          <a:p>
            <a:r>
              <a:rPr lang="en-US" sz="2400" dirty="0">
                <a:solidFill>
                  <a:schemeClr val="bg1"/>
                </a:solidFill>
                <a:cs typeface="Arial" panose="020B0604020202020204" pitchFamily="34" charset="0"/>
              </a:rPr>
              <a:t>Luke Osborn, Joseph Betthauser, Sapna Kumar, Chris </a:t>
            </a:r>
            <a:r>
              <a:rPr lang="en-US" sz="2400" dirty="0" smtClean="0">
                <a:solidFill>
                  <a:schemeClr val="bg1"/>
                </a:solidFill>
                <a:cs typeface="Arial" panose="020B0604020202020204" pitchFamily="34" charset="0"/>
              </a:rPr>
              <a:t>Hunt, Mark Iskarous</a:t>
            </a:r>
            <a:endParaRPr lang="en-US" sz="2400" dirty="0">
              <a:solidFill>
                <a:schemeClr val="bg1"/>
              </a:solidFill>
              <a:cs typeface="Arial" panose="020B0604020202020204" pitchFamily="34" charset="0"/>
            </a:endParaRPr>
          </a:p>
          <a:p>
            <a:r>
              <a:rPr lang="en-US" sz="2400" dirty="0">
                <a:solidFill>
                  <a:schemeClr val="bg1"/>
                </a:solidFill>
                <a:cs typeface="Arial" panose="020B0604020202020204" pitchFamily="34" charset="0"/>
              </a:rPr>
              <a:t>November 30, 2017</a:t>
            </a:r>
          </a:p>
        </p:txBody>
      </p:sp>
      <p:pic>
        <p:nvPicPr>
          <p:cNvPr id="7" name="Picture 6">
            <a:extLst>
              <a:ext uri="{FF2B5EF4-FFF2-40B4-BE49-F238E27FC236}">
                <a16:creationId xmlns="" xmlns:a16="http://schemas.microsoft.com/office/drawing/2014/main" id="{EF7F2905-4883-431C-9209-803ADAAE34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0063" y="622991"/>
            <a:ext cx="5354337" cy="950986"/>
          </a:xfrm>
          <a:prstGeom prst="rect">
            <a:avLst/>
          </a:prstGeom>
        </p:spPr>
      </p:pic>
    </p:spTree>
    <p:extLst>
      <p:ext uri="{BB962C8B-B14F-4D97-AF65-F5344CB8AC3E}">
        <p14:creationId xmlns:p14="http://schemas.microsoft.com/office/powerpoint/2010/main" val="13579189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indoor&#10;&#10;Description generated with high confidence">
            <a:extLst>
              <a:ext uri="{FF2B5EF4-FFF2-40B4-BE49-F238E27FC236}">
                <a16:creationId xmlns="" xmlns:a16="http://schemas.microsoft.com/office/drawing/2014/main" id="{4032D161-8F66-4786-9C48-B97AAC6090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3083" y="159081"/>
            <a:ext cx="9073031" cy="7010978"/>
          </a:xfrm>
          <a:prstGeom prst="rect">
            <a:avLst/>
          </a:prstGeom>
        </p:spPr>
      </p:pic>
      <p:sp>
        <p:nvSpPr>
          <p:cNvPr id="2" name="Title 1">
            <a:extLst>
              <a:ext uri="{FF2B5EF4-FFF2-40B4-BE49-F238E27FC236}">
                <a16:creationId xmlns="" xmlns:a16="http://schemas.microsoft.com/office/drawing/2014/main" id="{5F68FEF9-ECB3-4686-8747-21515F1D143D}"/>
              </a:ext>
            </a:extLst>
          </p:cNvPr>
          <p:cNvSpPr>
            <a:spLocks noGrp="1"/>
          </p:cNvSpPr>
          <p:nvPr>
            <p:ph type="title"/>
          </p:nvPr>
        </p:nvSpPr>
        <p:spPr/>
        <p:txBody>
          <a:bodyPr/>
          <a:lstStyle/>
          <a:p>
            <a:r>
              <a:rPr lang="en-US" dirty="0"/>
              <a:t>Tactile Feedback</a:t>
            </a:r>
          </a:p>
        </p:txBody>
      </p:sp>
      <p:sp>
        <p:nvSpPr>
          <p:cNvPr id="6" name="TextBox 5">
            <a:extLst>
              <a:ext uri="{FF2B5EF4-FFF2-40B4-BE49-F238E27FC236}">
                <a16:creationId xmlns="" xmlns:a16="http://schemas.microsoft.com/office/drawing/2014/main" id="{8FF21CD4-605F-4707-8590-3E337E463F84}"/>
              </a:ext>
            </a:extLst>
          </p:cNvPr>
          <p:cNvSpPr txBox="1"/>
          <p:nvPr/>
        </p:nvSpPr>
        <p:spPr>
          <a:xfrm>
            <a:off x="53934" y="6597971"/>
            <a:ext cx="4105699" cy="276999"/>
          </a:xfrm>
          <a:prstGeom prst="rect">
            <a:avLst/>
          </a:prstGeom>
          <a:noFill/>
        </p:spPr>
        <p:txBody>
          <a:bodyPr wrap="square" rtlCol="0">
            <a:spAutoFit/>
          </a:bodyPr>
          <a:lstStyle/>
          <a:p>
            <a:r>
              <a:rPr lang="en-US" sz="1200" dirty="0"/>
              <a:t>Osborn et al, </a:t>
            </a:r>
            <a:r>
              <a:rPr lang="en-US" sz="1200" i="1" dirty="0"/>
              <a:t>Trans on Haptics</a:t>
            </a:r>
            <a:r>
              <a:rPr lang="en-US" sz="1200" dirty="0"/>
              <a:t>, 2016</a:t>
            </a:r>
          </a:p>
        </p:txBody>
      </p:sp>
    </p:spTree>
    <p:extLst>
      <p:ext uri="{BB962C8B-B14F-4D97-AF65-F5344CB8AC3E}">
        <p14:creationId xmlns:p14="http://schemas.microsoft.com/office/powerpoint/2010/main" val="14564070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F2EB95-F922-4D95-912F-363ACD325100}"/>
              </a:ext>
            </a:extLst>
          </p:cNvPr>
          <p:cNvSpPr>
            <a:spLocks noGrp="1"/>
          </p:cNvSpPr>
          <p:nvPr>
            <p:ph type="title"/>
          </p:nvPr>
        </p:nvSpPr>
        <p:spPr/>
        <p:txBody>
          <a:bodyPr/>
          <a:lstStyle/>
          <a:p>
            <a:r>
              <a:rPr lang="en-US" dirty="0"/>
              <a:t>Demos</a:t>
            </a:r>
          </a:p>
        </p:txBody>
      </p:sp>
      <p:sp>
        <p:nvSpPr>
          <p:cNvPr id="3" name="Content Placeholder 2">
            <a:extLst>
              <a:ext uri="{FF2B5EF4-FFF2-40B4-BE49-F238E27FC236}">
                <a16:creationId xmlns="" xmlns:a16="http://schemas.microsoft.com/office/drawing/2014/main" id="{C7042024-0EF1-4CEC-B532-2F95C1B21A33}"/>
              </a:ext>
            </a:extLst>
          </p:cNvPr>
          <p:cNvSpPr>
            <a:spLocks noGrp="1"/>
          </p:cNvSpPr>
          <p:nvPr>
            <p:ph idx="1"/>
          </p:nvPr>
        </p:nvSpPr>
        <p:spPr/>
        <p:txBody>
          <a:bodyPr/>
          <a:lstStyle/>
          <a:p>
            <a:r>
              <a:rPr lang="en-US" dirty="0"/>
              <a:t>Tactile Feedback </a:t>
            </a:r>
            <a:r>
              <a:rPr lang="en-US" dirty="0" smtClean="0"/>
              <a:t>(</a:t>
            </a:r>
            <a:r>
              <a:rPr lang="en-US" dirty="0" smtClean="0"/>
              <a:t>Mark</a:t>
            </a:r>
            <a:r>
              <a:rPr lang="en-US" dirty="0" smtClean="0"/>
              <a:t>)</a:t>
            </a:r>
            <a:endParaRPr lang="en-US" dirty="0"/>
          </a:p>
          <a:p>
            <a:pPr marL="0" indent="0">
              <a:buNone/>
            </a:pPr>
            <a:endParaRPr lang="en-US" dirty="0"/>
          </a:p>
          <a:p>
            <a:r>
              <a:rPr lang="en-US" dirty="0"/>
              <a:t>Prosthesis Control (Luke)</a:t>
            </a:r>
          </a:p>
          <a:p>
            <a:pPr marL="0" indent="0">
              <a:buNone/>
            </a:pPr>
            <a:endParaRPr lang="en-US" dirty="0"/>
          </a:p>
          <a:p>
            <a:r>
              <a:rPr lang="en-US" dirty="0"/>
              <a:t>Pattern Recognition (Joseph) </a:t>
            </a:r>
          </a:p>
          <a:p>
            <a:pPr marL="0" indent="0">
              <a:buNone/>
            </a:pPr>
            <a:endParaRPr lang="en-US" dirty="0"/>
          </a:p>
          <a:p>
            <a:r>
              <a:rPr lang="en-US" dirty="0"/>
              <a:t>High Density EMG Electrodes (Sapna)</a:t>
            </a:r>
          </a:p>
          <a:p>
            <a:pPr marL="0" indent="0">
              <a:buNone/>
            </a:pPr>
            <a:endParaRPr lang="en-US" dirty="0"/>
          </a:p>
          <a:p>
            <a:r>
              <a:rPr lang="en-US" dirty="0"/>
              <a:t>Augmented Reality Prosthesis (Chris)</a:t>
            </a:r>
          </a:p>
          <a:p>
            <a:endParaRPr lang="en-US" dirty="0"/>
          </a:p>
        </p:txBody>
      </p:sp>
      <p:pic>
        <p:nvPicPr>
          <p:cNvPr id="5" name="Picture 4">
            <a:extLst>
              <a:ext uri="{FF2B5EF4-FFF2-40B4-BE49-F238E27FC236}">
                <a16:creationId xmlns="" xmlns:a16="http://schemas.microsoft.com/office/drawing/2014/main" id="{F18D485B-9F19-4AAD-ACBE-69B0777F3404}"/>
              </a:ext>
            </a:extLst>
          </p:cNvPr>
          <p:cNvPicPr>
            <a:picLocks noChangeAspect="1"/>
          </p:cNvPicPr>
          <p:nvPr/>
        </p:nvPicPr>
        <p:blipFill rotWithShape="1">
          <a:blip r:embed="rId3">
            <a:extLst>
              <a:ext uri="{28A0092B-C50C-407E-A947-70E740481C1C}">
                <a14:useLocalDpi xmlns:a14="http://schemas.microsoft.com/office/drawing/2010/main" val="0"/>
              </a:ext>
            </a:extLst>
          </a:blip>
          <a:srcRect l="51985" t="43596" r="1"/>
          <a:stretch/>
        </p:blipFill>
        <p:spPr>
          <a:xfrm>
            <a:off x="5474825" y="1263407"/>
            <a:ext cx="3426105" cy="3018541"/>
          </a:xfrm>
          <a:prstGeom prst="rect">
            <a:avLst/>
          </a:prstGeom>
        </p:spPr>
      </p:pic>
      <p:pic>
        <p:nvPicPr>
          <p:cNvPr id="1026" name="Picture 2" descr="Image result for hololens">
            <a:extLst>
              <a:ext uri="{FF2B5EF4-FFF2-40B4-BE49-F238E27FC236}">
                <a16:creationId xmlns="" xmlns:a16="http://schemas.microsoft.com/office/drawing/2014/main" id="{2AA9193F-5E42-4B74-A166-19CFC6F0D66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25308" y="3990195"/>
            <a:ext cx="4123478" cy="2748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53736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7775548-60DC-4B02-B0AB-2A41BE061A25}"/>
              </a:ext>
            </a:extLst>
          </p:cNvPr>
          <p:cNvSpPr>
            <a:spLocks noGrp="1"/>
          </p:cNvSpPr>
          <p:nvPr>
            <p:ph type="title"/>
          </p:nvPr>
        </p:nvSpPr>
        <p:spPr/>
        <p:txBody>
          <a:bodyPr/>
          <a:lstStyle/>
          <a:p>
            <a:r>
              <a:rPr lang="en-US" dirty="0"/>
              <a:t>Prosthetic Arms</a:t>
            </a:r>
          </a:p>
        </p:txBody>
      </p:sp>
      <p:pic>
        <p:nvPicPr>
          <p:cNvPr id="9" name="EMG Control">
            <a:hlinkClick r:id="" action="ppaction://media"/>
            <a:extLst>
              <a:ext uri="{FF2B5EF4-FFF2-40B4-BE49-F238E27FC236}">
                <a16:creationId xmlns="" xmlns:a16="http://schemas.microsoft.com/office/drawing/2014/main" id="{52FA72B2-4546-40E8-9263-B83E5D95BAB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26632" y="1057881"/>
            <a:ext cx="9938735" cy="5590539"/>
          </a:xfrm>
          <a:prstGeom prst="rect">
            <a:avLst/>
          </a:prstGeom>
        </p:spPr>
      </p:pic>
    </p:spTree>
    <p:extLst>
      <p:ext uri="{BB962C8B-B14F-4D97-AF65-F5344CB8AC3E}">
        <p14:creationId xmlns:p14="http://schemas.microsoft.com/office/powerpoint/2010/main" val="1644102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45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3184DD9-A719-4717-8C27-D584559C182E}"/>
              </a:ext>
            </a:extLst>
          </p:cNvPr>
          <p:cNvSpPr>
            <a:spLocks noGrp="1"/>
          </p:cNvSpPr>
          <p:nvPr>
            <p:ph type="title"/>
          </p:nvPr>
        </p:nvSpPr>
        <p:spPr/>
        <p:txBody>
          <a:bodyPr/>
          <a:lstStyle/>
          <a:p>
            <a:r>
              <a:rPr lang="en-US" dirty="0"/>
              <a:t>Hands Without Feeling</a:t>
            </a:r>
          </a:p>
        </p:txBody>
      </p:sp>
      <p:sp>
        <p:nvSpPr>
          <p:cNvPr id="3" name="Content Placeholder 2">
            <a:extLst>
              <a:ext uri="{FF2B5EF4-FFF2-40B4-BE49-F238E27FC236}">
                <a16:creationId xmlns="" xmlns:a16="http://schemas.microsoft.com/office/drawing/2014/main" id="{5A3D9AA0-A801-4D48-8CF9-695CAB7104AF}"/>
              </a:ext>
            </a:extLst>
          </p:cNvPr>
          <p:cNvSpPr>
            <a:spLocks noGrp="1"/>
          </p:cNvSpPr>
          <p:nvPr>
            <p:ph idx="1"/>
          </p:nvPr>
        </p:nvSpPr>
        <p:spPr/>
        <p:txBody>
          <a:bodyPr/>
          <a:lstStyle/>
          <a:p>
            <a:endParaRPr lang="en-US"/>
          </a:p>
        </p:txBody>
      </p:sp>
      <p:pic>
        <p:nvPicPr>
          <p:cNvPr id="4" name="TactileFeedback_DemoVideo_Eggs">
            <a:hlinkClick r:id="" action="ppaction://media"/>
            <a:extLst>
              <a:ext uri="{FF2B5EF4-FFF2-40B4-BE49-F238E27FC236}">
                <a16:creationId xmlns="" xmlns:a16="http://schemas.microsoft.com/office/drawing/2014/main" id="{A8374FD0-D7FB-4FD5-9A60-6AF9C423628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31145" y="944563"/>
            <a:ext cx="10529710" cy="5922962"/>
          </a:xfrm>
          <a:prstGeom prst="rect">
            <a:avLst/>
          </a:prstGeom>
        </p:spPr>
      </p:pic>
    </p:spTree>
    <p:extLst>
      <p:ext uri="{BB962C8B-B14F-4D97-AF65-F5344CB8AC3E}">
        <p14:creationId xmlns:p14="http://schemas.microsoft.com/office/powerpoint/2010/main" val="3866681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4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D183A12-CA33-41AC-9D3D-631ADCAF3262}"/>
              </a:ext>
            </a:extLst>
          </p:cNvPr>
          <p:cNvSpPr>
            <a:spLocks noGrp="1"/>
          </p:cNvSpPr>
          <p:nvPr>
            <p:ph type="title"/>
          </p:nvPr>
        </p:nvSpPr>
        <p:spPr/>
        <p:txBody>
          <a:bodyPr/>
          <a:lstStyle/>
          <a:p>
            <a:r>
              <a:rPr lang="en-US" dirty="0"/>
              <a:t>The Future</a:t>
            </a:r>
          </a:p>
        </p:txBody>
      </p:sp>
      <p:pic>
        <p:nvPicPr>
          <p:cNvPr id="5" name="Egg Grab">
            <a:hlinkClick r:id="" action="ppaction://media"/>
            <a:extLst>
              <a:ext uri="{FF2B5EF4-FFF2-40B4-BE49-F238E27FC236}">
                <a16:creationId xmlns="" xmlns:a16="http://schemas.microsoft.com/office/drawing/2014/main" id="{B33A6933-129E-465D-AAC3-4F2771BCEB8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37771" y="970643"/>
            <a:ext cx="10116457" cy="5690507"/>
          </a:xfrm>
          <a:prstGeom prst="rect">
            <a:avLst/>
          </a:prstGeom>
        </p:spPr>
      </p:pic>
    </p:spTree>
    <p:extLst>
      <p:ext uri="{BB962C8B-B14F-4D97-AF65-F5344CB8AC3E}">
        <p14:creationId xmlns:p14="http://schemas.microsoft.com/office/powerpoint/2010/main" val="215367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7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F68FEF9-ECB3-4686-8747-21515F1D143D}"/>
              </a:ext>
            </a:extLst>
          </p:cNvPr>
          <p:cNvSpPr>
            <a:spLocks noGrp="1"/>
          </p:cNvSpPr>
          <p:nvPr>
            <p:ph type="title"/>
          </p:nvPr>
        </p:nvSpPr>
        <p:spPr/>
        <p:txBody>
          <a:bodyPr/>
          <a:lstStyle/>
          <a:p>
            <a:r>
              <a:rPr lang="en-US" dirty="0"/>
              <a:t>Prosthetic Arm</a:t>
            </a:r>
          </a:p>
        </p:txBody>
      </p:sp>
      <p:pic>
        <p:nvPicPr>
          <p:cNvPr id="33" name="Picture 32">
            <a:extLst>
              <a:ext uri="{FF2B5EF4-FFF2-40B4-BE49-F238E27FC236}">
                <a16:creationId xmlns="" xmlns:a16="http://schemas.microsoft.com/office/drawing/2014/main" id="{BA590228-8630-4374-BD84-9C314C5062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8359" y="176982"/>
            <a:ext cx="8978900" cy="6938241"/>
          </a:xfrm>
          <a:prstGeom prst="rect">
            <a:avLst/>
          </a:prstGeom>
        </p:spPr>
      </p:pic>
      <p:sp>
        <p:nvSpPr>
          <p:cNvPr id="3" name="TextBox 2">
            <a:extLst>
              <a:ext uri="{FF2B5EF4-FFF2-40B4-BE49-F238E27FC236}">
                <a16:creationId xmlns="" xmlns:a16="http://schemas.microsoft.com/office/drawing/2014/main" id="{A2A40B76-69EA-4C9A-8D44-A4F735F915DC}"/>
              </a:ext>
            </a:extLst>
          </p:cNvPr>
          <p:cNvSpPr txBox="1"/>
          <p:nvPr/>
        </p:nvSpPr>
        <p:spPr>
          <a:xfrm>
            <a:off x="8345347" y="5393802"/>
            <a:ext cx="2268638" cy="523220"/>
          </a:xfrm>
          <a:prstGeom prst="rect">
            <a:avLst/>
          </a:prstGeom>
          <a:noFill/>
        </p:spPr>
        <p:txBody>
          <a:bodyPr wrap="square" rtlCol="0">
            <a:spAutoFit/>
          </a:bodyPr>
          <a:lstStyle/>
          <a:p>
            <a:r>
              <a:rPr lang="en-US" sz="2800" b="1" dirty="0"/>
              <a:t>Hand</a:t>
            </a:r>
          </a:p>
        </p:txBody>
      </p:sp>
      <p:sp>
        <p:nvSpPr>
          <p:cNvPr id="5" name="TextBox 4">
            <a:extLst>
              <a:ext uri="{FF2B5EF4-FFF2-40B4-BE49-F238E27FC236}">
                <a16:creationId xmlns="" xmlns:a16="http://schemas.microsoft.com/office/drawing/2014/main" id="{75D855D7-CAAF-40BF-8ED5-0C00381C7776}"/>
              </a:ext>
            </a:extLst>
          </p:cNvPr>
          <p:cNvSpPr txBox="1"/>
          <p:nvPr/>
        </p:nvSpPr>
        <p:spPr>
          <a:xfrm>
            <a:off x="5408270" y="3759552"/>
            <a:ext cx="1375459" cy="523220"/>
          </a:xfrm>
          <a:prstGeom prst="rect">
            <a:avLst/>
          </a:prstGeom>
          <a:noFill/>
        </p:spPr>
        <p:txBody>
          <a:bodyPr wrap="square" rtlCol="0">
            <a:spAutoFit/>
          </a:bodyPr>
          <a:lstStyle/>
          <a:p>
            <a:r>
              <a:rPr lang="en-US" sz="2800" b="1" dirty="0"/>
              <a:t>Socket</a:t>
            </a:r>
          </a:p>
        </p:txBody>
      </p:sp>
      <p:sp>
        <p:nvSpPr>
          <p:cNvPr id="6" name="TextBox 5">
            <a:extLst>
              <a:ext uri="{FF2B5EF4-FFF2-40B4-BE49-F238E27FC236}">
                <a16:creationId xmlns="" xmlns:a16="http://schemas.microsoft.com/office/drawing/2014/main" id="{2BCBFB1F-5F89-4C2D-947E-8DC101C594A2}"/>
              </a:ext>
            </a:extLst>
          </p:cNvPr>
          <p:cNvSpPr txBox="1"/>
          <p:nvPr/>
        </p:nvSpPr>
        <p:spPr>
          <a:xfrm>
            <a:off x="1934740" y="4155020"/>
            <a:ext cx="2268637" cy="954107"/>
          </a:xfrm>
          <a:prstGeom prst="rect">
            <a:avLst/>
          </a:prstGeom>
          <a:noFill/>
        </p:spPr>
        <p:txBody>
          <a:bodyPr wrap="square" rtlCol="0">
            <a:spAutoFit/>
          </a:bodyPr>
          <a:lstStyle/>
          <a:p>
            <a:r>
              <a:rPr lang="en-US" sz="2800" b="1" dirty="0"/>
              <a:t>EMG Electrodes</a:t>
            </a:r>
          </a:p>
        </p:txBody>
      </p:sp>
    </p:spTree>
    <p:extLst>
      <p:ext uri="{BB962C8B-B14F-4D97-AF65-F5344CB8AC3E}">
        <p14:creationId xmlns:p14="http://schemas.microsoft.com/office/powerpoint/2010/main" val="22069468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 xmlns:a16="http://schemas.microsoft.com/office/drawing/2014/main" id="{29EC94A1-16EA-4B5D-B3C1-74E7A867B6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8359" y="176982"/>
            <a:ext cx="8978900" cy="6938241"/>
          </a:xfrm>
          <a:prstGeom prst="rect">
            <a:avLst/>
          </a:prstGeom>
        </p:spPr>
      </p:pic>
      <p:sp>
        <p:nvSpPr>
          <p:cNvPr id="2" name="Title 1">
            <a:extLst>
              <a:ext uri="{FF2B5EF4-FFF2-40B4-BE49-F238E27FC236}">
                <a16:creationId xmlns="" xmlns:a16="http://schemas.microsoft.com/office/drawing/2014/main" id="{5F68FEF9-ECB3-4686-8747-21515F1D143D}"/>
              </a:ext>
            </a:extLst>
          </p:cNvPr>
          <p:cNvSpPr>
            <a:spLocks noGrp="1"/>
          </p:cNvSpPr>
          <p:nvPr>
            <p:ph type="title"/>
          </p:nvPr>
        </p:nvSpPr>
        <p:spPr/>
        <p:txBody>
          <a:bodyPr/>
          <a:lstStyle/>
          <a:p>
            <a:r>
              <a:rPr lang="en-US" dirty="0"/>
              <a:t>Prosthesis Control</a:t>
            </a:r>
          </a:p>
        </p:txBody>
      </p:sp>
    </p:spTree>
    <p:extLst>
      <p:ext uri="{BB962C8B-B14F-4D97-AF65-F5344CB8AC3E}">
        <p14:creationId xmlns:p14="http://schemas.microsoft.com/office/powerpoint/2010/main" val="23642032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A picture containing indoor&#10;&#10;Description generated with high confidence">
            <a:extLst>
              <a:ext uri="{FF2B5EF4-FFF2-40B4-BE49-F238E27FC236}">
                <a16:creationId xmlns="" xmlns:a16="http://schemas.microsoft.com/office/drawing/2014/main" id="{837C82D7-3DC8-473C-B7A4-863FA07896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8359" y="176982"/>
            <a:ext cx="8978900" cy="6938241"/>
          </a:xfrm>
          <a:prstGeom prst="rect">
            <a:avLst/>
          </a:prstGeom>
        </p:spPr>
      </p:pic>
      <p:sp>
        <p:nvSpPr>
          <p:cNvPr id="2" name="Title 1">
            <a:extLst>
              <a:ext uri="{FF2B5EF4-FFF2-40B4-BE49-F238E27FC236}">
                <a16:creationId xmlns="" xmlns:a16="http://schemas.microsoft.com/office/drawing/2014/main" id="{5F68FEF9-ECB3-4686-8747-21515F1D143D}"/>
              </a:ext>
            </a:extLst>
          </p:cNvPr>
          <p:cNvSpPr>
            <a:spLocks noGrp="1"/>
          </p:cNvSpPr>
          <p:nvPr>
            <p:ph type="title"/>
          </p:nvPr>
        </p:nvSpPr>
        <p:spPr/>
        <p:txBody>
          <a:bodyPr/>
          <a:lstStyle/>
          <a:p>
            <a:r>
              <a:rPr lang="en-US" dirty="0"/>
              <a:t>Prosthesis Control</a:t>
            </a:r>
          </a:p>
        </p:txBody>
      </p:sp>
    </p:spTree>
    <p:extLst>
      <p:ext uri="{BB962C8B-B14F-4D97-AF65-F5344CB8AC3E}">
        <p14:creationId xmlns:p14="http://schemas.microsoft.com/office/powerpoint/2010/main" val="3843777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F68FEF9-ECB3-4686-8747-21515F1D143D}"/>
              </a:ext>
            </a:extLst>
          </p:cNvPr>
          <p:cNvSpPr>
            <a:spLocks noGrp="1"/>
          </p:cNvSpPr>
          <p:nvPr>
            <p:ph type="title"/>
          </p:nvPr>
        </p:nvSpPr>
        <p:spPr/>
        <p:txBody>
          <a:bodyPr/>
          <a:lstStyle/>
          <a:p>
            <a:r>
              <a:rPr lang="en-US" dirty="0"/>
              <a:t>Tactile Feedback</a:t>
            </a:r>
          </a:p>
        </p:txBody>
      </p:sp>
      <p:pic>
        <p:nvPicPr>
          <p:cNvPr id="5" name="Picture 4" descr="A picture containing indoor, sitting&#10;&#10;Description generated with high confidence">
            <a:extLst>
              <a:ext uri="{FF2B5EF4-FFF2-40B4-BE49-F238E27FC236}">
                <a16:creationId xmlns="" xmlns:a16="http://schemas.microsoft.com/office/drawing/2014/main" id="{B6BBE6C6-589F-4B28-878A-9D98474BB3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3083" y="159081"/>
            <a:ext cx="9073031" cy="7010978"/>
          </a:xfrm>
          <a:prstGeom prst="rect">
            <a:avLst/>
          </a:prstGeom>
        </p:spPr>
      </p:pic>
      <p:sp>
        <p:nvSpPr>
          <p:cNvPr id="14" name="TextBox 13">
            <a:extLst>
              <a:ext uri="{FF2B5EF4-FFF2-40B4-BE49-F238E27FC236}">
                <a16:creationId xmlns="" xmlns:a16="http://schemas.microsoft.com/office/drawing/2014/main" id="{C63F9CB1-C225-4B85-B77B-A4FE00200354}"/>
              </a:ext>
            </a:extLst>
          </p:cNvPr>
          <p:cNvSpPr txBox="1"/>
          <p:nvPr/>
        </p:nvSpPr>
        <p:spPr>
          <a:xfrm>
            <a:off x="53934" y="6597971"/>
            <a:ext cx="4105699" cy="276999"/>
          </a:xfrm>
          <a:prstGeom prst="rect">
            <a:avLst/>
          </a:prstGeom>
          <a:noFill/>
        </p:spPr>
        <p:txBody>
          <a:bodyPr wrap="square" rtlCol="0">
            <a:spAutoFit/>
          </a:bodyPr>
          <a:lstStyle/>
          <a:p>
            <a:r>
              <a:rPr lang="en-US" sz="1200" dirty="0"/>
              <a:t>Osborn et al, </a:t>
            </a:r>
            <a:r>
              <a:rPr lang="en-US" sz="1200" i="1" dirty="0"/>
              <a:t>Trans on Haptics</a:t>
            </a:r>
            <a:r>
              <a:rPr lang="en-US" sz="1200" dirty="0"/>
              <a:t>, 2016</a:t>
            </a:r>
          </a:p>
        </p:txBody>
      </p:sp>
    </p:spTree>
    <p:extLst>
      <p:ext uri="{BB962C8B-B14F-4D97-AF65-F5344CB8AC3E}">
        <p14:creationId xmlns:p14="http://schemas.microsoft.com/office/powerpoint/2010/main" val="13669128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indoor, sitting&#10;&#10;Description generated with high confidence">
            <a:extLst>
              <a:ext uri="{FF2B5EF4-FFF2-40B4-BE49-F238E27FC236}">
                <a16:creationId xmlns="" xmlns:a16="http://schemas.microsoft.com/office/drawing/2014/main" id="{A4159818-9D22-465A-8835-E3745C8EB9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3083" y="159081"/>
            <a:ext cx="9073031" cy="7010978"/>
          </a:xfrm>
          <a:prstGeom prst="rect">
            <a:avLst/>
          </a:prstGeom>
        </p:spPr>
      </p:pic>
      <p:sp>
        <p:nvSpPr>
          <p:cNvPr id="2" name="Title 1">
            <a:extLst>
              <a:ext uri="{FF2B5EF4-FFF2-40B4-BE49-F238E27FC236}">
                <a16:creationId xmlns="" xmlns:a16="http://schemas.microsoft.com/office/drawing/2014/main" id="{5F68FEF9-ECB3-4686-8747-21515F1D143D}"/>
              </a:ext>
            </a:extLst>
          </p:cNvPr>
          <p:cNvSpPr>
            <a:spLocks noGrp="1"/>
          </p:cNvSpPr>
          <p:nvPr>
            <p:ph type="title"/>
          </p:nvPr>
        </p:nvSpPr>
        <p:spPr/>
        <p:txBody>
          <a:bodyPr/>
          <a:lstStyle/>
          <a:p>
            <a:r>
              <a:rPr lang="en-US" dirty="0"/>
              <a:t>Tactile Feedback</a:t>
            </a:r>
          </a:p>
        </p:txBody>
      </p:sp>
      <p:sp>
        <p:nvSpPr>
          <p:cNvPr id="6" name="TextBox 5">
            <a:extLst>
              <a:ext uri="{FF2B5EF4-FFF2-40B4-BE49-F238E27FC236}">
                <a16:creationId xmlns="" xmlns:a16="http://schemas.microsoft.com/office/drawing/2014/main" id="{537BD90A-695C-4C78-B070-4A362F2A7765}"/>
              </a:ext>
            </a:extLst>
          </p:cNvPr>
          <p:cNvSpPr txBox="1"/>
          <p:nvPr/>
        </p:nvSpPr>
        <p:spPr>
          <a:xfrm>
            <a:off x="53934" y="6597971"/>
            <a:ext cx="4105699" cy="276999"/>
          </a:xfrm>
          <a:prstGeom prst="rect">
            <a:avLst/>
          </a:prstGeom>
          <a:noFill/>
        </p:spPr>
        <p:txBody>
          <a:bodyPr wrap="square" rtlCol="0">
            <a:spAutoFit/>
          </a:bodyPr>
          <a:lstStyle/>
          <a:p>
            <a:r>
              <a:rPr lang="en-US" sz="1200" dirty="0"/>
              <a:t>Osborn et al, </a:t>
            </a:r>
            <a:r>
              <a:rPr lang="en-US" sz="1200" i="1" dirty="0"/>
              <a:t>Trans on Haptics</a:t>
            </a:r>
            <a:r>
              <a:rPr lang="en-US" sz="1200" dirty="0"/>
              <a:t>, 2016</a:t>
            </a:r>
          </a:p>
        </p:txBody>
      </p:sp>
    </p:spTree>
    <p:extLst>
      <p:ext uri="{BB962C8B-B14F-4D97-AF65-F5344CB8AC3E}">
        <p14:creationId xmlns:p14="http://schemas.microsoft.com/office/powerpoint/2010/main" val="3501468081"/>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sborn_thesis proposal" id="{FFF5A1EA-060C-45A7-A05C-EE2CA925CDF4}" vid="{6821811B-A7C5-4C86-8B27-75EB3C3ADAC6}"/>
    </a:ext>
  </a:extLst>
</a:theme>
</file>

<file path=ppt/theme/theme2.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sborn_thesis proposal" id="{FFF5A1EA-060C-45A7-A05C-EE2CA925CDF4}" vid="{01EB5BF3-5BC4-43F2-B970-90CAF7F3301B}"/>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sborn_thesis proposal" id="{FFF5A1EA-060C-45A7-A05C-EE2CA925CDF4}" vid="{9EC98ACF-5060-488A-9A30-AE0D202F856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Osborn_JHU</Template>
  <TotalTime>4590</TotalTime>
  <Words>200</Words>
  <Application>Microsoft Office PowerPoint</Application>
  <PresentationFormat>Widescreen</PresentationFormat>
  <Paragraphs>42</Paragraphs>
  <Slides>11</Slides>
  <Notes>7</Notes>
  <HiddenSlides>0</HiddenSlides>
  <MMClips>3</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11</vt:i4>
      </vt:variant>
    </vt:vector>
  </HeadingPairs>
  <TitlesOfParts>
    <vt:vector size="18" baseType="lpstr">
      <vt:lpstr>Arial</vt:lpstr>
      <vt:lpstr>Calibri</vt:lpstr>
      <vt:lpstr>Calibri Light</vt:lpstr>
      <vt:lpstr>Garamond</vt:lpstr>
      <vt:lpstr>Custom Design</vt:lpstr>
      <vt:lpstr>2_Custom Design</vt:lpstr>
      <vt:lpstr>1_Custom Design</vt:lpstr>
      <vt:lpstr>PowerPoint Presentation</vt:lpstr>
      <vt:lpstr>Prosthetic Arms</vt:lpstr>
      <vt:lpstr>Hands Without Feeling</vt:lpstr>
      <vt:lpstr>The Future</vt:lpstr>
      <vt:lpstr>Prosthetic Arm</vt:lpstr>
      <vt:lpstr>Prosthesis Control</vt:lpstr>
      <vt:lpstr>Prosthesis Control</vt:lpstr>
      <vt:lpstr>Tactile Feedback</vt:lpstr>
      <vt:lpstr>Tactile Feedback</vt:lpstr>
      <vt:lpstr>Tactile Feedback</vt:lpstr>
      <vt:lpstr>Demos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Luke Osborn</dc:creator>
  <cp:lastModifiedBy>Luke Osborn</cp:lastModifiedBy>
  <cp:revision>122</cp:revision>
  <cp:lastPrinted>2017-07-12T14:19:44Z</cp:lastPrinted>
  <dcterms:created xsi:type="dcterms:W3CDTF">2017-01-24T01:07:57Z</dcterms:created>
  <dcterms:modified xsi:type="dcterms:W3CDTF">2017-11-30T18:07:37Z</dcterms:modified>
</cp:coreProperties>
</file>

<file path=docProps/thumbnail.jpeg>
</file>